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3" r:id="rId3"/>
    <p:sldId id="260" r:id="rId4"/>
    <p:sldId id="262" r:id="rId5"/>
    <p:sldId id="264" r:id="rId6"/>
    <p:sldId id="293" r:id="rId7"/>
    <p:sldId id="285" r:id="rId8"/>
    <p:sldId id="294" r:id="rId9"/>
    <p:sldId id="300" r:id="rId10"/>
    <p:sldId id="302" r:id="rId11"/>
    <p:sldId id="288" r:id="rId12"/>
    <p:sldId id="309" r:id="rId13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FF66"/>
    <a:srgbClr val="2C8C35"/>
    <a:srgbClr val="206627"/>
    <a:srgbClr val="1C177B"/>
    <a:srgbClr val="8166A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78563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785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78563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291126DD-204B-45CD-AEB1-D5B0E69F504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8"/>
            <a:ext cx="7772400" cy="3643337"/>
          </a:xfrm>
        </p:spPr>
        <p:txBody>
          <a:bodyPr>
            <a:normAutofit fontScale="90000"/>
          </a:bodyPr>
          <a:lstStyle/>
          <a:p>
            <a:r>
              <a:rPr lang="ru-RU" sz="7200" b="1" dirty="0" smtClean="0">
                <a:solidFill>
                  <a:srgbClr val="7030A0"/>
                </a:solidFill>
                <a:latin typeface="AnnaLightCTT" pitchFamily="2" charset="0"/>
              </a:rPr>
              <a:t>Адаптация пятиклассников к обучению в основной школе</a:t>
            </a:r>
            <a:endParaRPr lang="ru-RU" sz="7200" b="1" dirty="0">
              <a:solidFill>
                <a:srgbClr val="7030A0"/>
              </a:solidFill>
              <a:latin typeface="AnnaLightCTT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3643314"/>
            <a:ext cx="7643866" cy="1995486"/>
          </a:xfrm>
        </p:spPr>
        <p:txBody>
          <a:bodyPr>
            <a:normAutofit/>
          </a:bodyPr>
          <a:lstStyle/>
          <a:p>
            <a:pPr algn="r"/>
            <a:endParaRPr lang="ru-RU" b="1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Georgia" pitchFamily="18" charset="0"/>
              </a:rPr>
              <a:t>Рекомендации классным руководителям и педагогам:</a:t>
            </a:r>
            <a:br>
              <a:rPr lang="ru-RU" sz="3600" b="1" dirty="0" smtClean="0">
                <a:solidFill>
                  <a:srgbClr val="7030A0"/>
                </a:solidFill>
                <a:latin typeface="Georgia" pitchFamily="18" charset="0"/>
              </a:rPr>
            </a:br>
            <a:endParaRPr lang="ru-RU" sz="3600" b="1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572560" cy="5429288"/>
          </a:xfrm>
        </p:spPr>
        <p:txBody>
          <a:bodyPr>
            <a:normAutofit fontScale="47500" lnSpcReduction="20000"/>
          </a:bodyPr>
          <a:lstStyle/>
          <a:p>
            <a:r>
              <a:rPr lang="ru-RU" sz="4500" b="1" dirty="0" smtClean="0"/>
              <a:t>Чтобы снизить границы повышенной школьной тревожности, следует увеличить эмоциональную поддержку со стороны родителей, учителей, повысить  </a:t>
            </a:r>
            <a:r>
              <a:rPr lang="ru-RU" sz="4500" b="1" dirty="0" err="1" smtClean="0"/>
              <a:t>обучаемость</a:t>
            </a:r>
            <a:r>
              <a:rPr lang="ru-RU" sz="4500" b="1" dirty="0" smtClean="0"/>
              <a:t>  ребенка, обеспечить индивидуальный подход  к каждому школьнику  и т.д.</a:t>
            </a:r>
          </a:p>
          <a:p>
            <a:r>
              <a:rPr lang="ru-RU" sz="4500" b="1" dirty="0" smtClean="0"/>
              <a:t>Обеспечение индивидуального подхода к учащимся определяет необходимость соблюдения щадящего режима и требует от педагога проявления особого педагогического такта по отношению к учащимся с высоким риском нервно-психических срывов, повышенным уровнем невротизации, тревожности.</a:t>
            </a:r>
          </a:p>
          <a:p>
            <a:r>
              <a:rPr lang="ru-RU" sz="4500" b="1" dirty="0" smtClean="0"/>
              <a:t>Так, детям с высокой оценкой тревожности следует формировать чувство уверенности и успеха. Им необходимо смещать акцент с внешней требовательности, категоричности, высокой значимости в постановке задач на содержательное осмысление деятельности  и  конкретное  планирование по подзадачам.</a:t>
            </a:r>
          </a:p>
          <a:p>
            <a:r>
              <a:rPr lang="ru-RU" sz="4500" b="1" dirty="0" smtClean="0"/>
              <a:t>Для </a:t>
            </a:r>
            <a:r>
              <a:rPr lang="ru-RU" sz="4500" b="1" dirty="0" err="1" smtClean="0"/>
              <a:t>низкотревожных</a:t>
            </a:r>
            <a:r>
              <a:rPr lang="ru-RU" sz="4500" b="1" dirty="0" smtClean="0"/>
              <a:t> детей, напротив, требуется пробуждение активности, подчеркивание мотивационных компонентов деятельности, возбуждение заинтересованности, высвечивание чувства ответственности в решении тех или иных задач.</a:t>
            </a:r>
          </a:p>
          <a:p>
            <a:endParaRPr lang="ru-RU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357291" y="333375"/>
            <a:ext cx="7500990" cy="1143000"/>
          </a:xfrm>
        </p:spPr>
        <p:txBody>
          <a:bodyPr>
            <a:normAutofit/>
          </a:bodyPr>
          <a:lstStyle/>
          <a:p>
            <a:pPr algn="l"/>
            <a:r>
              <a:rPr lang="ru-RU" sz="4800" b="1" dirty="0">
                <a:solidFill>
                  <a:srgbClr val="7030A0"/>
                </a:solidFill>
              </a:rPr>
              <a:t>Рекомендации родителям </a:t>
            </a:r>
          </a:p>
        </p:txBody>
      </p:sp>
      <p:sp>
        <p:nvSpPr>
          <p:cNvPr id="4710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50825" y="1268413"/>
            <a:ext cx="8229600" cy="52578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400" b="1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i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1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. Расспрашивайте Вашего ребенка о его школьных делах.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2. Регулярно беседуйте с учителями вашего ребенка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3. Не связывайте оценки за успеваемость ребенка со своей системой наказаний и поощрений.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4. Помогайте ребенку выполнять домашние задания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5. Помогите ребенку почувствовать интерес к тому, что преподают в школе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6. Особенные усилия прилагайте для того, чтобы поддерживать спокойную и стабильную атмосферу в доме </a:t>
            </a:r>
          </a:p>
        </p:txBody>
      </p:sp>
      <p:pic>
        <p:nvPicPr>
          <p:cNvPr id="47108" name="Picture 4" descr="PE02288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2988" y="4797425"/>
            <a:ext cx="1751012" cy="2060575"/>
          </a:xfrm>
          <a:prstGeom prst="rect">
            <a:avLst/>
          </a:prstGeom>
          <a:noFill/>
        </p:spPr>
      </p:pic>
      <p:pic>
        <p:nvPicPr>
          <p:cNvPr id="4710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57222" y="0"/>
            <a:ext cx="1724025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>
            <a:normAutofit/>
          </a:bodyPr>
          <a:lstStyle/>
          <a:p>
            <a:r>
              <a:rPr lang="ru-RU" sz="8800" i="1" dirty="0" smtClean="0">
                <a:solidFill>
                  <a:srgbClr val="8166A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Благодарим</a:t>
            </a:r>
            <a:endParaRPr lang="ru-RU" sz="8800" dirty="0">
              <a:solidFill>
                <a:srgbClr val="8166A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857233"/>
            <a:ext cx="7527780" cy="4587992"/>
          </a:xfrm>
        </p:spPr>
        <p:txBody>
          <a:bodyPr/>
          <a:lstStyle/>
          <a:p>
            <a:pPr algn="ctr">
              <a:buNone/>
            </a:pPr>
            <a:r>
              <a:rPr lang="ru-RU" sz="88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/>
            </a:r>
            <a:br>
              <a:rPr lang="ru-RU" sz="88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</a:br>
            <a:r>
              <a:rPr lang="ru-RU" sz="8800" i="1" dirty="0" smtClean="0">
                <a:solidFill>
                  <a:srgbClr val="8166A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всех за внимание.</a:t>
            </a:r>
          </a:p>
          <a:p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/>
            </a:r>
            <a:br>
              <a:rPr lang="ru-RU" sz="4000" b="1" dirty="0" smtClean="0">
                <a:solidFill>
                  <a:srgbClr val="7030A0"/>
                </a:solidFill>
              </a:rPr>
            </a:br>
            <a:r>
              <a:rPr lang="ru-RU" sz="4000" b="1" dirty="0" smtClean="0">
                <a:solidFill>
                  <a:srgbClr val="7030A0"/>
                </a:solidFill>
              </a:rPr>
              <a:t>Основные задачи развития в 5 классе: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572164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b="1" dirty="0" smtClean="0"/>
              <a:t>овладение базовыми школьными знаниями и умениями;</a:t>
            </a:r>
          </a:p>
          <a:p>
            <a:pPr lvl="0"/>
            <a:r>
              <a:rPr lang="ru-RU" b="1" dirty="0" smtClean="0"/>
              <a:t>формирование умения учиться в средней школе;</a:t>
            </a:r>
          </a:p>
          <a:p>
            <a:pPr lvl="0"/>
            <a:r>
              <a:rPr lang="ru-RU" b="1" dirty="0" smtClean="0"/>
              <a:t>развитие учебной мотивации, формирование интересов;</a:t>
            </a:r>
          </a:p>
          <a:p>
            <a:pPr lvl="0"/>
            <a:r>
              <a:rPr lang="ru-RU" b="1" dirty="0" smtClean="0"/>
              <a:t>развитие навыков сотрудничества со сверстниками, умение соревноваться с другими, правильно и разносторонне сравнивать свои результаты с успешностью других;</a:t>
            </a:r>
          </a:p>
          <a:p>
            <a:pPr lvl="0"/>
            <a:r>
              <a:rPr lang="ru-RU" b="1" dirty="0" smtClean="0"/>
              <a:t>формирование умения добиваться успеха и правильно относиться к успехам и неудачам, развитие уверенности в себе;</a:t>
            </a:r>
          </a:p>
          <a:p>
            <a:pPr lvl="0"/>
            <a:r>
              <a:rPr lang="ru-RU" b="1" dirty="0" smtClean="0"/>
              <a:t>формирование представлений о себе как об умелом человеке с большими возможностями развития.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7030A0"/>
                </a:solidFill>
              </a:rPr>
              <a:t>Возрастные особенности младшего подростка: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50825" y="1844675"/>
            <a:ext cx="8229600" cy="5257800"/>
          </a:xfrm>
          <a:noFill/>
          <a:ln/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b="1"/>
              <a:t>потребность в достойном положении в коллективе сверстников, в семье; </a:t>
            </a:r>
          </a:p>
          <a:p>
            <a:pPr>
              <a:lnSpc>
                <a:spcPct val="80000"/>
              </a:lnSpc>
            </a:pPr>
            <a:r>
              <a:rPr lang="ru-RU" sz="2400" b="1"/>
              <a:t>стремление обзавестись верным другом; </a:t>
            </a:r>
          </a:p>
          <a:p>
            <a:pPr>
              <a:lnSpc>
                <a:spcPct val="80000"/>
              </a:lnSpc>
            </a:pPr>
            <a:r>
              <a:rPr lang="ru-RU" sz="2400" b="1"/>
              <a:t>стремление избежать изоляции, как в классе, так и в малом коллективе; </a:t>
            </a:r>
          </a:p>
          <a:p>
            <a:pPr>
              <a:lnSpc>
                <a:spcPct val="80000"/>
              </a:lnSpc>
            </a:pPr>
            <a:r>
              <a:rPr lang="ru-RU" sz="2400" b="1"/>
              <a:t>повышенный интерес к вопросу о “соотношении сил” в классе; </a:t>
            </a:r>
          </a:p>
          <a:p>
            <a:pPr>
              <a:lnSpc>
                <a:spcPct val="80000"/>
              </a:lnSpc>
            </a:pPr>
            <a:r>
              <a:rPr lang="ru-RU" sz="2400" b="1"/>
              <a:t>стремление отмежеваться от всего подчеркнуто детского; </a:t>
            </a:r>
          </a:p>
          <a:p>
            <a:pPr>
              <a:lnSpc>
                <a:spcPct val="80000"/>
              </a:lnSpc>
            </a:pPr>
            <a:r>
              <a:rPr lang="ru-RU" sz="2400" b="1"/>
              <a:t>отсутствие авторитета возраста; </a:t>
            </a:r>
          </a:p>
          <a:p>
            <a:pPr>
              <a:lnSpc>
                <a:spcPct val="80000"/>
              </a:lnSpc>
            </a:pPr>
            <a:r>
              <a:rPr lang="ru-RU" sz="2400" b="1"/>
              <a:t>отвращение к необоснованным запретам; </a:t>
            </a:r>
          </a:p>
          <a:p>
            <a:pPr>
              <a:lnSpc>
                <a:spcPct val="80000"/>
              </a:lnSpc>
            </a:pPr>
            <a:r>
              <a:rPr lang="ru-RU" sz="2400" b="1"/>
              <a:t>переоценка своих возможностей; </a:t>
            </a:r>
          </a:p>
          <a:p>
            <a:pPr>
              <a:lnSpc>
                <a:spcPct val="80000"/>
              </a:lnSpc>
            </a:pPr>
            <a:r>
              <a:rPr lang="ru-RU" sz="2400" b="1"/>
              <a:t>отсутствие адаптации к неудачам; </a:t>
            </a:r>
          </a:p>
          <a:p>
            <a:pPr>
              <a:lnSpc>
                <a:spcPct val="80000"/>
              </a:lnSpc>
            </a:pPr>
            <a:r>
              <a:rPr lang="ru-RU" sz="2400" b="1"/>
              <a:t>ярко выраженная эмоциональность</a:t>
            </a:r>
            <a:endParaRPr lang="ru-RU" sz="2400"/>
          </a:p>
        </p:txBody>
      </p:sp>
      <p:pic>
        <p:nvPicPr>
          <p:cNvPr id="16389" name="Picture 5" descr="gallery_2_388_472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0098" y="0"/>
            <a:ext cx="1608138" cy="1800225"/>
          </a:xfrm>
          <a:prstGeom prst="rect">
            <a:avLst/>
          </a:prstGeom>
          <a:noFill/>
        </p:spPr>
      </p:pic>
      <p:pic>
        <p:nvPicPr>
          <p:cNvPr id="16390" name="Picture 6" descr="bratz00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750" y="4508500"/>
            <a:ext cx="1177925" cy="2349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268413"/>
            <a:ext cx="7772400" cy="4608512"/>
          </a:xfrm>
        </p:spPr>
        <p:txBody>
          <a:bodyPr>
            <a:noAutofit/>
          </a:bodyPr>
          <a:lstStyle/>
          <a:p>
            <a:r>
              <a:rPr lang="ru-RU" sz="4800" b="1" dirty="0">
                <a:solidFill>
                  <a:schemeClr val="accent4">
                    <a:lumMod val="75000"/>
                  </a:schemeClr>
                </a:solidFill>
              </a:rPr>
              <a:t>За то, как наши дети войдут в этот возраст, будут ли успешны в учебе и жизни в целом, лежит ответственность на нас</a:t>
            </a:r>
            <a:r>
              <a:rPr lang="ru-RU" sz="4800" b="1" dirty="0" smtClean="0">
                <a:solidFill>
                  <a:schemeClr val="accent4">
                    <a:lumMod val="75000"/>
                  </a:schemeClr>
                </a:solidFill>
              </a:rPr>
              <a:t>,</a:t>
            </a:r>
            <a:br>
              <a:rPr lang="ru-RU" sz="48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4800" b="1" dirty="0">
                <a:solidFill>
                  <a:schemeClr val="accent4">
                    <a:lumMod val="75000"/>
                  </a:schemeClr>
                </a:solidFill>
              </a:rPr>
              <a:t>взрослых – педагогах и родителях. </a:t>
            </a:r>
          </a:p>
        </p:txBody>
      </p:sp>
      <p:pic>
        <p:nvPicPr>
          <p:cNvPr id="8195" name="Picture 3" descr="smileface3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1511300" cy="1473200"/>
          </a:xfrm>
          <a:noFill/>
          <a:ln/>
        </p:spPr>
      </p:pic>
      <p:pic>
        <p:nvPicPr>
          <p:cNvPr id="8196" name="Picture 4" descr="SADFACE3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235825" y="5013325"/>
            <a:ext cx="1439863" cy="1439863"/>
          </a:xfrm>
          <a:noFill/>
          <a:ln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686800" cy="6115072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u="sng" dirty="0" smtClean="0">
                <a:solidFill>
                  <a:srgbClr val="C00000"/>
                </a:solidFill>
                <a:latin typeface="Georgia" pitchFamily="18" charset="0"/>
              </a:rPr>
              <a:t>Адаптация</a:t>
            </a:r>
            <a:r>
              <a:rPr lang="ru-RU" sz="3100" b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3100" dirty="0" smtClean="0">
                <a:solidFill>
                  <a:srgbClr val="1C177B"/>
                </a:solidFill>
                <a:latin typeface="Georgia" pitchFamily="18" charset="0"/>
              </a:rPr>
              <a:t>– </a:t>
            </a:r>
            <a:r>
              <a:rPr lang="ru-RU" sz="3100" b="1" dirty="0" smtClean="0">
                <a:solidFill>
                  <a:srgbClr val="1C177B"/>
                </a:solidFill>
                <a:latin typeface="Georgia" pitchFamily="18" charset="0"/>
              </a:rPr>
              <a:t>процесс приспособления к новым условиям.</a:t>
            </a:r>
            <a:r>
              <a:rPr lang="ru-RU" sz="3100" b="1" dirty="0" smtClean="0">
                <a:latin typeface="Georgia" pitchFamily="18" charset="0"/>
              </a:rPr>
              <a:t/>
            </a:r>
            <a:br>
              <a:rPr lang="ru-RU" sz="3100" b="1" dirty="0" smtClean="0">
                <a:latin typeface="Georgia" pitchFamily="18" charset="0"/>
              </a:rPr>
            </a:br>
            <a:r>
              <a:rPr lang="ru-RU" sz="3100" b="1" u="sng" dirty="0" err="1" smtClean="0">
                <a:solidFill>
                  <a:srgbClr val="C00000"/>
                </a:solidFill>
                <a:latin typeface="Georgia" pitchFamily="18" charset="0"/>
              </a:rPr>
              <a:t>Дезадаптация</a:t>
            </a:r>
            <a:r>
              <a:rPr lang="ru-RU" sz="3100" b="1" u="sng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3100" b="1" dirty="0" smtClean="0">
                <a:solidFill>
                  <a:srgbClr val="1C177B"/>
                </a:solidFill>
                <a:latin typeface="Georgia" pitchFamily="18" charset="0"/>
              </a:rPr>
              <a:t>– неумение решать новые задачи, поставленные самой жизнью.</a:t>
            </a:r>
            <a:r>
              <a:rPr lang="ru-RU" sz="3100" b="1" u="sng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3100" b="1" u="sng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3100" b="1" u="sng" dirty="0" smtClean="0">
                <a:solidFill>
                  <a:srgbClr val="C00000"/>
                </a:solidFill>
                <a:latin typeface="Georgia" pitchFamily="18" charset="0"/>
              </a:rPr>
              <a:t> Адаптация</a:t>
            </a:r>
            <a:r>
              <a:rPr lang="ru-RU" sz="3100" b="1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3100" b="1" u="sng" dirty="0" smtClean="0">
                <a:solidFill>
                  <a:srgbClr val="C00000"/>
                </a:solidFill>
                <a:latin typeface="Georgia" pitchFamily="18" charset="0"/>
              </a:rPr>
              <a:t>зависит от:</a:t>
            </a:r>
            <a:r>
              <a:rPr lang="ru-RU" sz="3100" b="1" dirty="0" smtClean="0">
                <a:latin typeface="Georgia" pitchFamily="18" charset="0"/>
              </a:rPr>
              <a:t/>
            </a:r>
            <a:br>
              <a:rPr lang="ru-RU" sz="3100" b="1" dirty="0" smtClean="0">
                <a:latin typeface="Georgia" pitchFamily="18" charset="0"/>
              </a:rPr>
            </a:br>
            <a:r>
              <a:rPr lang="ru-RU" sz="3100" b="1" dirty="0" smtClean="0">
                <a:solidFill>
                  <a:srgbClr val="1C177B"/>
                </a:solidFill>
                <a:latin typeface="Georgia" pitchFamily="18" charset="0"/>
              </a:rPr>
              <a:t>1. интеллектуальной готовности ученика;</a:t>
            </a:r>
            <a:br>
              <a:rPr lang="ru-RU" sz="3100" b="1" dirty="0" smtClean="0">
                <a:solidFill>
                  <a:srgbClr val="1C177B"/>
                </a:solidFill>
                <a:latin typeface="Georgia" pitchFamily="18" charset="0"/>
              </a:rPr>
            </a:br>
            <a:r>
              <a:rPr lang="ru-RU" sz="3100" b="1" dirty="0" smtClean="0">
                <a:solidFill>
                  <a:srgbClr val="1C177B"/>
                </a:solidFill>
                <a:latin typeface="Georgia" pitchFamily="18" charset="0"/>
              </a:rPr>
              <a:t>2. коммуникативных навыков;</a:t>
            </a:r>
            <a:br>
              <a:rPr lang="ru-RU" sz="3100" b="1" dirty="0" smtClean="0">
                <a:solidFill>
                  <a:srgbClr val="1C177B"/>
                </a:solidFill>
                <a:latin typeface="Georgia" pitchFamily="18" charset="0"/>
              </a:rPr>
            </a:br>
            <a:r>
              <a:rPr lang="ru-RU" sz="3100" b="1" dirty="0" smtClean="0">
                <a:solidFill>
                  <a:srgbClr val="1C177B"/>
                </a:solidFill>
                <a:latin typeface="Georgia" pitchFamily="18" charset="0"/>
              </a:rPr>
              <a:t>3. соблюдения школьных правил;</a:t>
            </a:r>
            <a:br>
              <a:rPr lang="ru-RU" sz="3100" b="1" dirty="0" smtClean="0">
                <a:solidFill>
                  <a:srgbClr val="1C177B"/>
                </a:solidFill>
                <a:latin typeface="Georgia" pitchFamily="18" charset="0"/>
              </a:rPr>
            </a:br>
            <a:r>
              <a:rPr lang="ru-RU" sz="3100" b="1" dirty="0" smtClean="0">
                <a:solidFill>
                  <a:srgbClr val="1C177B"/>
                </a:solidFill>
                <a:latin typeface="Georgia" pitchFamily="18" charset="0"/>
              </a:rPr>
              <a:t>4. ориентации в новых ситуациях;</a:t>
            </a:r>
            <a:br>
              <a:rPr lang="ru-RU" sz="3100" b="1" dirty="0" smtClean="0">
                <a:solidFill>
                  <a:srgbClr val="1C177B"/>
                </a:solidFill>
                <a:latin typeface="Georgia" pitchFamily="18" charset="0"/>
              </a:rPr>
            </a:br>
            <a:r>
              <a:rPr lang="ru-RU" sz="3100" b="1" dirty="0" smtClean="0">
                <a:solidFill>
                  <a:srgbClr val="1C177B"/>
                </a:solidFill>
                <a:latin typeface="Georgia" pitchFamily="18" charset="0"/>
              </a:rPr>
              <a:t>5. требований родителей.</a:t>
            </a:r>
            <a:br>
              <a:rPr lang="ru-RU" sz="3100" b="1" dirty="0" smtClean="0">
                <a:solidFill>
                  <a:srgbClr val="1C177B"/>
                </a:solidFill>
                <a:latin typeface="Georgia" pitchFamily="18" charset="0"/>
              </a:rPr>
            </a:br>
            <a:r>
              <a:rPr lang="ru-RU" sz="3100" b="1" dirty="0" smtClean="0">
                <a:solidFill>
                  <a:srgbClr val="1C177B"/>
                </a:solidFill>
                <a:latin typeface="Georgia" pitchFamily="18" charset="0"/>
              </a:rPr>
              <a:t>6. требований учителей.</a:t>
            </a:r>
            <a:r>
              <a:rPr lang="ru-RU" sz="3100" b="1" dirty="0" smtClean="0">
                <a:latin typeface="Georgia" pitchFamily="18" charset="0"/>
              </a:rPr>
              <a:t/>
            </a:r>
            <a:br>
              <a:rPr lang="ru-RU" sz="3100" b="1" dirty="0" smtClean="0">
                <a:latin typeface="Georgia" pitchFamily="18" charset="0"/>
              </a:rPr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33375"/>
            <a:ext cx="8229600" cy="1143000"/>
          </a:xfrm>
        </p:spPr>
        <p:txBody>
          <a:bodyPr/>
          <a:lstStyle/>
          <a:p>
            <a:r>
              <a:rPr lang="ru-RU" b="1" dirty="0">
                <a:solidFill>
                  <a:srgbClr val="7030A0"/>
                </a:solidFill>
              </a:rPr>
              <a:t>Признаки </a:t>
            </a:r>
            <a:r>
              <a:rPr lang="ru-RU" b="1" dirty="0" err="1">
                <a:solidFill>
                  <a:srgbClr val="7030A0"/>
                </a:solidFill>
              </a:rPr>
              <a:t>дезадаптации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: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marL="609600" indent="-609600">
              <a:lnSpc>
                <a:spcPct val="80000"/>
              </a:lnSpc>
            </a:pPr>
            <a:r>
              <a:rPr lang="ru-RU" sz="2400" b="1" dirty="0"/>
              <a:t>Усталый, утомлённый внешний вид ребёнка.</a:t>
            </a:r>
          </a:p>
          <a:p>
            <a:pPr marL="609600" indent="-609600">
              <a:lnSpc>
                <a:spcPct val="80000"/>
              </a:lnSpc>
            </a:pPr>
            <a:r>
              <a:rPr lang="ru-RU" sz="2400" b="1" dirty="0"/>
              <a:t>Нежелание ребёнка делиться своими впечатлениями о проведённом дне.</a:t>
            </a:r>
          </a:p>
          <a:p>
            <a:pPr marL="609600" indent="-609600">
              <a:lnSpc>
                <a:spcPct val="80000"/>
              </a:lnSpc>
            </a:pPr>
            <a:r>
              <a:rPr lang="ru-RU" sz="2400" b="1" dirty="0"/>
              <a:t>Стремление отвлечь взрослого от школьных событий, переключить внимание на другие темы.</a:t>
            </a:r>
          </a:p>
          <a:p>
            <a:pPr marL="609600" indent="-609600">
              <a:lnSpc>
                <a:spcPct val="80000"/>
              </a:lnSpc>
            </a:pPr>
            <a:r>
              <a:rPr lang="ru-RU" sz="2400" b="1" dirty="0"/>
              <a:t>Нежелания выполнять домашние задания.</a:t>
            </a:r>
          </a:p>
          <a:p>
            <a:pPr marL="609600" indent="-609600">
              <a:lnSpc>
                <a:spcPct val="80000"/>
              </a:lnSpc>
            </a:pPr>
            <a:r>
              <a:rPr lang="ru-RU" sz="2400" b="1" dirty="0"/>
              <a:t>Негативные характеристики в адрес школы, учителей, одноклассников.</a:t>
            </a:r>
          </a:p>
          <a:p>
            <a:pPr marL="609600" indent="-609600">
              <a:lnSpc>
                <a:spcPct val="80000"/>
              </a:lnSpc>
            </a:pPr>
            <a:r>
              <a:rPr lang="ru-RU" sz="2400" b="1" dirty="0"/>
              <a:t>Жалобы на те или иные события, связанные со школой.</a:t>
            </a:r>
          </a:p>
          <a:p>
            <a:pPr marL="609600" indent="-609600">
              <a:lnSpc>
                <a:spcPct val="80000"/>
              </a:lnSpc>
            </a:pPr>
            <a:r>
              <a:rPr lang="ru-RU" sz="2400" b="1" dirty="0"/>
              <a:t>Беспокойный сон.</a:t>
            </a:r>
          </a:p>
          <a:p>
            <a:pPr marL="609600" indent="-609600">
              <a:lnSpc>
                <a:spcPct val="80000"/>
              </a:lnSpc>
            </a:pPr>
            <a:r>
              <a:rPr lang="ru-RU" sz="2400" b="1" dirty="0"/>
              <a:t>Трудности утреннего пробуждения, вялость.</a:t>
            </a:r>
          </a:p>
          <a:p>
            <a:pPr marL="609600" indent="-609600">
              <a:lnSpc>
                <a:spcPct val="80000"/>
              </a:lnSpc>
            </a:pPr>
            <a:r>
              <a:rPr lang="ru-RU" sz="2400" b="1" dirty="0"/>
              <a:t>Постоянные жалобы на плохое самочувствие.</a:t>
            </a:r>
          </a:p>
        </p:txBody>
      </p:sp>
      <p:pic>
        <p:nvPicPr>
          <p:cNvPr id="11268" name="Picture 4" descr="people18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913"/>
            <a:ext cx="1547813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solidFill>
                  <a:srgbClr val="7030A0"/>
                </a:solidFill>
              </a:rPr>
              <a:t>Признаки успешной адаптации: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удовлетворенность ребенка процессом обучения;</a:t>
            </a:r>
          </a:p>
          <a:p>
            <a:pPr>
              <a:lnSpc>
                <a:spcPct val="80000"/>
              </a:lnSpc>
            </a:pPr>
            <a:r>
              <a:rPr lang="ru-RU" b="1" dirty="0"/>
              <a:t>ребенок легко справляется с программой;</a:t>
            </a:r>
          </a:p>
          <a:p>
            <a:pPr>
              <a:lnSpc>
                <a:spcPct val="80000"/>
              </a:lnSpc>
            </a:pPr>
            <a:r>
              <a:rPr lang="ru-RU" b="1" dirty="0"/>
              <a:t>степень самостоятельности ребенка при выполнении им учебных заданий, готовность прибегнуть к помощи взрослого лишь ПОСЛЕ попыток выполнить задание самому;</a:t>
            </a:r>
          </a:p>
          <a:p>
            <a:pPr>
              <a:lnSpc>
                <a:spcPct val="80000"/>
              </a:lnSpc>
            </a:pPr>
            <a:r>
              <a:rPr lang="ru-RU" b="1" dirty="0"/>
              <a:t>удовлетворенность межличностными отношениями – с одноклассниками и учителем.</a:t>
            </a:r>
          </a:p>
        </p:txBody>
      </p:sp>
      <p:pic>
        <p:nvPicPr>
          <p:cNvPr id="10244" name="Picture 4" descr="slide0089_image18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72" y="3000372"/>
            <a:ext cx="2087563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4000" b="1" dirty="0" smtClean="0">
                <a:solidFill>
                  <a:srgbClr val="7030A0"/>
                </a:solidFill>
              </a:rPr>
              <a:t>Некоторые проблемы пятиклассников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85794"/>
            <a:ext cx="8229600" cy="571504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*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857232"/>
            <a:ext cx="778674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+mj-lt"/>
              </a:rPr>
              <a:t>В письменных работах пропускает буквы. </a:t>
            </a:r>
          </a:p>
          <a:p>
            <a:r>
              <a:rPr lang="ru-RU" sz="2400" b="1" dirty="0" smtClean="0">
                <a:latin typeface="+mj-lt"/>
              </a:rPr>
              <a:t>Не умеет применять правила, хотя знает их формулировку. </a:t>
            </a:r>
          </a:p>
          <a:p>
            <a:r>
              <a:rPr lang="ru-RU" sz="2400" b="1" dirty="0" smtClean="0">
                <a:latin typeface="+mj-lt"/>
              </a:rPr>
              <a:t>С трудом решает математические задачи. </a:t>
            </a:r>
          </a:p>
          <a:p>
            <a:r>
              <a:rPr lang="ru-RU" sz="2400" b="1" dirty="0" smtClean="0">
                <a:latin typeface="+mj-lt"/>
              </a:rPr>
              <a:t>Плохо владеет умением пересказа. Невнимателен и рассеян. </a:t>
            </a:r>
          </a:p>
          <a:p>
            <a:r>
              <a:rPr lang="ru-RU" sz="2400" b="1" dirty="0" smtClean="0">
                <a:latin typeface="+mj-lt"/>
              </a:rPr>
              <a:t>Неусидчив во время занятий, индивидуальной работы. </a:t>
            </a:r>
          </a:p>
          <a:p>
            <a:r>
              <a:rPr lang="ru-RU" sz="2400" b="1" dirty="0" smtClean="0">
                <a:latin typeface="+mj-lt"/>
              </a:rPr>
              <a:t>Не умеет работать самостоятельно. </a:t>
            </a:r>
          </a:p>
          <a:p>
            <a:r>
              <a:rPr lang="ru-RU" sz="2400" b="1" dirty="0" smtClean="0">
                <a:latin typeface="+mj-lt"/>
              </a:rPr>
              <a:t>С трудом понимает объяснения учителя. </a:t>
            </a:r>
          </a:p>
          <a:p>
            <a:r>
              <a:rPr lang="ru-RU" sz="2400" b="1" dirty="0" smtClean="0">
                <a:latin typeface="+mj-lt"/>
              </a:rPr>
              <a:t>Постоянно что-то и где-то забывает. </a:t>
            </a:r>
          </a:p>
          <a:p>
            <a:r>
              <a:rPr lang="ru-RU" sz="2400" b="1" dirty="0" smtClean="0">
                <a:latin typeface="+mj-lt"/>
              </a:rPr>
              <a:t>Плохо ориентируется в пространстве (в том числе и в своей тетради). </a:t>
            </a:r>
          </a:p>
          <a:p>
            <a:r>
              <a:rPr lang="ru-RU" sz="2400" b="1" dirty="0" smtClean="0">
                <a:latin typeface="+mj-lt"/>
              </a:rPr>
              <a:t>Испытывает страх перед уроками, учителями, ситуациями проверки знаний. </a:t>
            </a:r>
          </a:p>
          <a:p>
            <a:r>
              <a:rPr lang="ru-RU" sz="2400" b="1" dirty="0" smtClean="0">
                <a:latin typeface="+mj-lt"/>
              </a:rPr>
              <a:t>Часто меняет приятелей, ни с кем не дружит подолгу; часто бывает одинок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Основные задачи развития в 5 классе: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b="1" dirty="0" smtClean="0"/>
              <a:t>овладение базовыми школьными знаниями и умениями;</a:t>
            </a:r>
          </a:p>
          <a:p>
            <a:pPr lvl="0"/>
            <a:r>
              <a:rPr lang="ru-RU" b="1" dirty="0" smtClean="0"/>
              <a:t>формирование умения учиться в средней школе;</a:t>
            </a:r>
          </a:p>
          <a:p>
            <a:pPr lvl="0"/>
            <a:r>
              <a:rPr lang="ru-RU" b="1" dirty="0" smtClean="0"/>
              <a:t>развитие учебной мотивации, формирование интересов;</a:t>
            </a:r>
          </a:p>
          <a:p>
            <a:pPr lvl="0"/>
            <a:r>
              <a:rPr lang="ru-RU" b="1" dirty="0" smtClean="0"/>
              <a:t>развитие навыков сотрудничества со сверстниками, умение соревноваться с другими, правильно и разносторонне сравнивать свои результаты с успешностью других;</a:t>
            </a:r>
          </a:p>
          <a:p>
            <a:pPr lvl="0"/>
            <a:r>
              <a:rPr lang="ru-RU" b="1" dirty="0" smtClean="0"/>
              <a:t>формирование умения добиваться успеха и правильно относиться к успехам и неудачам, развитие уверенности в себе;</a:t>
            </a:r>
          </a:p>
          <a:p>
            <a:pPr lvl="0"/>
            <a:r>
              <a:rPr lang="ru-RU" b="1" dirty="0" smtClean="0"/>
              <a:t>формирование представлений о себе как об умелом человеке с большими возможностями развития.</a:t>
            </a:r>
          </a:p>
          <a:p>
            <a:endParaRPr lang="ru-RU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</TotalTime>
  <Words>690</Words>
  <Application>Microsoft Office PowerPoint</Application>
  <PresentationFormat>Экран (4:3)</PresentationFormat>
  <Paragraphs>71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Адаптация пятиклассников к обучению в основной школе</vt:lpstr>
      <vt:lpstr> Основные задачи развития в 5 классе: </vt:lpstr>
      <vt:lpstr>Возрастные особенности младшего подростка:</vt:lpstr>
      <vt:lpstr>За то, как наши дети войдут в этот возраст, будут ли успешны в учебе и жизни в целом, лежит ответственность на нас,  взрослых – педагогах и родителях. </vt:lpstr>
      <vt:lpstr>Адаптация – процесс приспособления к новым условиям. Дезадаптация – неумение решать новые задачи, поставленные самой жизнью.  Адаптация зависит от: 1. интеллектуальной готовности ученика; 2. коммуникативных навыков; 3. соблюдения школьных правил; 4. ориентации в новых ситуациях; 5. требований родителей. 6. требований учителей.  </vt:lpstr>
      <vt:lpstr>Признаки дезадаптации:</vt:lpstr>
      <vt:lpstr>Признаки успешной адаптации:</vt:lpstr>
      <vt:lpstr> Некоторые проблемы пятиклассников </vt:lpstr>
      <vt:lpstr>Основные задачи развития в 5 классе: </vt:lpstr>
      <vt:lpstr>Рекомендации классным руководителям и педагогам: </vt:lpstr>
      <vt:lpstr>Рекомендации родителям </vt:lpstr>
      <vt:lpstr>Благодарим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samsung</cp:lastModifiedBy>
  <cp:revision>57</cp:revision>
  <dcterms:modified xsi:type="dcterms:W3CDTF">2015-10-16T15:39:46Z</dcterms:modified>
</cp:coreProperties>
</file>